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Lato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A4609E-8C9D-4594-812B-F6DB900E5F24}">
  <a:tblStyle styleId="{A4A4609E-8C9D-4594-812B-F6DB900E5F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3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5.xml"/><Relationship Id="rId44" Type="http://schemas.openxmlformats.org/officeDocument/2006/relationships/font" Target="fonts/LatoBlack-boldItalic.fntdata"/><Relationship Id="rId21" Type="http://schemas.openxmlformats.org/officeDocument/2006/relationships/slide" Target="slides/slide14.xml"/><Relationship Id="rId43" Type="http://schemas.openxmlformats.org/officeDocument/2006/relationships/font" Target="fonts/LatoBlack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Lato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Lato-italic.fntdata"/><Relationship Id="rId14" Type="http://schemas.openxmlformats.org/officeDocument/2006/relationships/slide" Target="slides/slide7.xml"/><Relationship Id="rId36" Type="http://schemas.openxmlformats.org/officeDocument/2006/relationships/font" Target="fonts/Lato-bold.fntdata"/><Relationship Id="rId17" Type="http://schemas.openxmlformats.org/officeDocument/2006/relationships/slide" Target="slides/slide10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9.xml"/><Relationship Id="rId38" Type="http://schemas.openxmlformats.org/officeDocument/2006/relationships/font" Target="fonts/La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377c75df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377c75df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a815b0d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a815b0d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a815b0d1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a815b0d1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ca815b0d1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ca815b0d1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db88129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db88129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8a7c3914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8a7c391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a815b0d1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a815b0d1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ca815b0d1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ca815b0d1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ed7ab5e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ed7ab5e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c18f178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c18f178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ca815b0d1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ca815b0d1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b8812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b8812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c18f178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c18f178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c18f178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c18f178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c18f178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c18f178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c18f178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ac18f178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c18f1783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c18f1783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c18f1783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c18f1783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c18f1783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c18f1783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39890f1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39890f1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b88129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db88129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ca815b0d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ca815b0d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a815b0d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ca815b0d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a815b0d1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a815b0d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377c75df5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377c75df5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ca815b0d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ca815b0d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ca815b0d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ca815b0d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5439578" y="773647"/>
            <a:ext cx="317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5585828" y="2698500"/>
            <a:ext cx="2886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5975" y="-18125"/>
            <a:ext cx="4036500" cy="51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4"/>
          <p:cNvCxnSpPr/>
          <p:nvPr/>
        </p:nvCxnSpPr>
        <p:spPr>
          <a:xfrm rot="10800000">
            <a:off x="5663498" y="1399600"/>
            <a:ext cx="2757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 rot="10800000">
            <a:off x="5647598" y="3725675"/>
            <a:ext cx="2757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hasCustomPrompt="1" type="title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/>
          <p:nvPr>
            <p:ph idx="2" type="ctrTitle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3" type="title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idx="4" type="ctrTitle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5" type="subTitle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hasCustomPrompt="1" idx="6" type="title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/>
          <p:nvPr>
            <p:ph idx="7" type="ctrTitle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8" type="subTitle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9" type="title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3" type="ctrTitle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4" type="subTitle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5"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4572000" y="-18925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5678544" y="2229524"/>
            <a:ext cx="23718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TITLE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hasCustomPrompt="1" idx="2" type="title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/>
          <p:nvPr/>
        </p:nvSpPr>
        <p:spPr>
          <a:xfrm>
            <a:off x="0" y="5040600"/>
            <a:ext cx="9144000" cy="1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2" type="ctrTitle"/>
          </p:nvPr>
        </p:nvSpPr>
        <p:spPr>
          <a:xfrm>
            <a:off x="12208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419642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3" type="ctrTitle"/>
          </p:nvPr>
        </p:nvSpPr>
        <p:spPr>
          <a:xfrm>
            <a:off x="35449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4" type="subTitle"/>
          </p:nvPr>
        </p:nvSpPr>
        <p:spPr>
          <a:xfrm>
            <a:off x="3743742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5" type="ctrTitle"/>
          </p:nvPr>
        </p:nvSpPr>
        <p:spPr>
          <a:xfrm>
            <a:off x="58690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6" type="subTitle"/>
          </p:nvPr>
        </p:nvSpPr>
        <p:spPr>
          <a:xfrm>
            <a:off x="6067800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0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810750" y="-9450"/>
            <a:ext cx="75225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182650" y="1214625"/>
            <a:ext cx="4389300" cy="344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22"/>
          <p:cNvSpPr/>
          <p:nvPr/>
        </p:nvSpPr>
        <p:spPr>
          <a:xfrm>
            <a:off x="8961300" y="1214625"/>
            <a:ext cx="182700" cy="344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TITLE_1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0" y="3670000"/>
            <a:ext cx="9144000" cy="115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TITLE_1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4"/>
          <p:cNvSpPr/>
          <p:nvPr/>
        </p:nvSpPr>
        <p:spPr>
          <a:xfrm>
            <a:off x="3337050" y="725925"/>
            <a:ext cx="2469900" cy="441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TITLE_1_1_1_1_1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WO COLUMNS">
  <p:cSld name="TITLE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6164625" y="1530175"/>
            <a:ext cx="2537700" cy="320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/>
          <p:nvPr/>
        </p:nvSpPr>
        <p:spPr>
          <a:xfrm>
            <a:off x="415125" y="1530175"/>
            <a:ext cx="2537700" cy="320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ctrTitle"/>
          </p:nvPr>
        </p:nvSpPr>
        <p:spPr>
          <a:xfrm>
            <a:off x="1925700" y="38624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2058751" y="4042475"/>
            <a:ext cx="178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3" type="ctrTitle"/>
          </p:nvPr>
        </p:nvSpPr>
        <p:spPr>
          <a:xfrm>
            <a:off x="5164200" y="38624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4" type="subTitle"/>
          </p:nvPr>
        </p:nvSpPr>
        <p:spPr>
          <a:xfrm>
            <a:off x="5297251" y="4042475"/>
            <a:ext cx="178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2" type="ctrTitle"/>
          </p:nvPr>
        </p:nvSpPr>
        <p:spPr>
          <a:xfrm>
            <a:off x="9433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9433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3" type="ctrTitle"/>
          </p:nvPr>
        </p:nvSpPr>
        <p:spPr>
          <a:xfrm>
            <a:off x="28102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4" type="subTitle"/>
          </p:nvPr>
        </p:nvSpPr>
        <p:spPr>
          <a:xfrm>
            <a:off x="28102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5" type="ctrTitle"/>
          </p:nvPr>
        </p:nvSpPr>
        <p:spPr>
          <a:xfrm>
            <a:off x="46771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6" type="subTitle"/>
          </p:nvPr>
        </p:nvSpPr>
        <p:spPr>
          <a:xfrm>
            <a:off x="46771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7" type="ctrTitle"/>
          </p:nvPr>
        </p:nvSpPr>
        <p:spPr>
          <a:xfrm>
            <a:off x="65440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8" type="subTitle"/>
          </p:nvPr>
        </p:nvSpPr>
        <p:spPr>
          <a:xfrm>
            <a:off x="65440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TITLE_1_1_2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2" type="ctrTitle"/>
          </p:nvPr>
        </p:nvSpPr>
        <p:spPr>
          <a:xfrm>
            <a:off x="5323025" y="1379275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3" type="ctrTitle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4" type="subTitle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5" type="ctrTitle"/>
          </p:nvPr>
        </p:nvSpPr>
        <p:spPr>
          <a:xfrm>
            <a:off x="5323025" y="364285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6" type="subTitle"/>
          </p:nvPr>
        </p:nvSpPr>
        <p:spPr>
          <a:xfrm>
            <a:off x="5610125" y="4210000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1_1_2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0" y="-9450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9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" name="Google Shape;142;p29"/>
          <p:cNvSpPr txBox="1"/>
          <p:nvPr>
            <p:ph idx="2" type="ctrTitle"/>
          </p:nvPr>
        </p:nvSpPr>
        <p:spPr>
          <a:xfrm>
            <a:off x="15720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15719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3" type="ctrTitle"/>
          </p:nvPr>
        </p:nvSpPr>
        <p:spPr>
          <a:xfrm>
            <a:off x="37437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7436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5" type="ctrTitle"/>
          </p:nvPr>
        </p:nvSpPr>
        <p:spPr>
          <a:xfrm>
            <a:off x="59154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59153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7" type="ctrTitle"/>
          </p:nvPr>
        </p:nvSpPr>
        <p:spPr>
          <a:xfrm>
            <a:off x="15720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15719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9" type="ctrTitle"/>
          </p:nvPr>
        </p:nvSpPr>
        <p:spPr>
          <a:xfrm>
            <a:off x="37437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7436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14" type="ctrTitle"/>
          </p:nvPr>
        </p:nvSpPr>
        <p:spPr>
          <a:xfrm>
            <a:off x="59154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59153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1_1_1_1_2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0" y="1516800"/>
            <a:ext cx="2862300" cy="210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 txBox="1"/>
          <p:nvPr>
            <p:ph type="ctrTitle"/>
          </p:nvPr>
        </p:nvSpPr>
        <p:spPr>
          <a:xfrm>
            <a:off x="794975" y="2766256"/>
            <a:ext cx="17781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TITLE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1" type="subTitle"/>
          </p:nvPr>
        </p:nvSpPr>
        <p:spPr>
          <a:xfrm>
            <a:off x="6366826" y="2149326"/>
            <a:ext cx="19884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TITLE_1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-24500" y="901500"/>
            <a:ext cx="9144000" cy="334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type="ctrTitle"/>
          </p:nvPr>
        </p:nvSpPr>
        <p:spPr>
          <a:xfrm>
            <a:off x="5565599" y="1445450"/>
            <a:ext cx="2228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32"/>
          <p:cNvSpPr txBox="1"/>
          <p:nvPr/>
        </p:nvSpPr>
        <p:spPr>
          <a:xfrm>
            <a:off x="5565600" y="3175525"/>
            <a:ext cx="2523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zh-TW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zh-TW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zh-TW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8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TITLE_1_1_1_2_1">
    <p:bg>
      <p:bgPr>
        <a:solidFill>
          <a:schemeClr val="accent4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1056975" y="1071575"/>
            <a:ext cx="33444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8" name="Google Shape;168;p33"/>
          <p:cNvSpPr txBox="1"/>
          <p:nvPr>
            <p:ph idx="2" type="body"/>
          </p:nvPr>
        </p:nvSpPr>
        <p:spPr>
          <a:xfrm>
            <a:off x="4742628" y="1071575"/>
            <a:ext cx="33444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ctrTitle"/>
          </p:nvPr>
        </p:nvSpPr>
        <p:spPr>
          <a:xfrm>
            <a:off x="5509653" y="1279172"/>
            <a:ext cx="317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better performance of your MPF</a:t>
            </a:r>
            <a:endParaRPr/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-4850" l="0" r="0" t="4850"/>
          <a:stretch/>
        </p:blipFill>
        <p:spPr>
          <a:xfrm>
            <a:off x="304800" y="1128100"/>
            <a:ext cx="5134778" cy="28872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5655903" y="4015375"/>
            <a:ext cx="2886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Group 3:  </a:t>
            </a:r>
            <a:endParaRPr sz="17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Ko Wai Mei</a:t>
            </a:r>
            <a:endParaRPr sz="17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2750" y="0"/>
            <a:ext cx="7559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>
            <p:ph idx="4294967295" type="ctrTitle"/>
          </p:nvPr>
        </p:nvSpPr>
        <p:spPr>
          <a:xfrm>
            <a:off x="2376450" y="1072475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99" name="Google Shape;299;p44"/>
          <p:cNvSpPr txBox="1"/>
          <p:nvPr>
            <p:ph idx="4294967295" type="ctrTitle"/>
          </p:nvPr>
        </p:nvSpPr>
        <p:spPr>
          <a:xfrm>
            <a:off x="1016350" y="2345400"/>
            <a:ext cx="2331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Modeling data</a:t>
            </a:r>
            <a:endParaRPr sz="1200"/>
          </a:p>
        </p:txBody>
      </p:sp>
      <p:sp>
        <p:nvSpPr>
          <p:cNvPr id="300" name="Google Shape;300;p44"/>
          <p:cNvSpPr/>
          <p:nvPr/>
        </p:nvSpPr>
        <p:spPr>
          <a:xfrm>
            <a:off x="1911400" y="17542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3039888" y="4664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301388" y="17542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/>
          <p:nvPr/>
        </p:nvSpPr>
        <p:spPr>
          <a:xfrm>
            <a:off x="2056325" y="1899214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44"/>
          <p:cNvGrpSpPr/>
          <p:nvPr/>
        </p:nvGrpSpPr>
        <p:grpSpPr>
          <a:xfrm>
            <a:off x="3185117" y="612312"/>
            <a:ext cx="250729" cy="249489"/>
            <a:chOff x="-62151950" y="4111775"/>
            <a:chExt cx="318225" cy="316650"/>
          </a:xfrm>
        </p:grpSpPr>
        <p:sp>
          <p:nvSpPr>
            <p:cNvPr id="305" name="Google Shape;305;p44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44"/>
          <p:cNvGrpSpPr/>
          <p:nvPr/>
        </p:nvGrpSpPr>
        <p:grpSpPr>
          <a:xfrm>
            <a:off x="4446299" y="1899835"/>
            <a:ext cx="249489" cy="250119"/>
            <a:chOff x="-61784125" y="3377700"/>
            <a:chExt cx="316650" cy="317450"/>
          </a:xfrm>
        </p:grpSpPr>
        <p:sp>
          <p:nvSpPr>
            <p:cNvPr id="310" name="Google Shape;310;p44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-61763664" y="3560452"/>
              <a:ext cx="124443" cy="82717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7" name="Google Shape;317;p44"/>
          <p:cNvCxnSpPr>
            <a:stCxn id="300" idx="6"/>
            <a:endCxn id="301" idx="2"/>
          </p:cNvCxnSpPr>
          <p:nvPr/>
        </p:nvCxnSpPr>
        <p:spPr>
          <a:xfrm flipH="1" rot="10800000">
            <a:off x="2452600" y="736988"/>
            <a:ext cx="587400" cy="12879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8" name="Google Shape;318;p44"/>
          <p:cNvCxnSpPr>
            <a:stCxn id="301" idx="6"/>
            <a:endCxn id="302" idx="2"/>
          </p:cNvCxnSpPr>
          <p:nvPr/>
        </p:nvCxnSpPr>
        <p:spPr>
          <a:xfrm>
            <a:off x="3581088" y="737038"/>
            <a:ext cx="720300" cy="1287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9" name="Google Shape;319;p44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Fund selection System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1396450" y="2600500"/>
            <a:ext cx="15711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From 2000-12-01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to </a:t>
            </a: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2018-09-30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2" name="Google Shape;322;p44"/>
          <p:cNvSpPr txBox="1"/>
          <p:nvPr>
            <p:ph idx="4294967295" type="ctrTitle"/>
          </p:nvPr>
        </p:nvSpPr>
        <p:spPr>
          <a:xfrm>
            <a:off x="3405388" y="2345400"/>
            <a:ext cx="2331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Test </a:t>
            </a:r>
            <a:r>
              <a:rPr lang="zh-TW" sz="1200"/>
              <a:t>data</a:t>
            </a:r>
            <a:endParaRPr sz="1200"/>
          </a:p>
        </p:txBody>
      </p:sp>
      <p:sp>
        <p:nvSpPr>
          <p:cNvPr id="323" name="Google Shape;323;p44"/>
          <p:cNvSpPr txBox="1"/>
          <p:nvPr/>
        </p:nvSpPr>
        <p:spPr>
          <a:xfrm>
            <a:off x="3875325" y="2600500"/>
            <a:ext cx="15711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From 2018-10-31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to 2020-9-30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1911400" y="35183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44"/>
          <p:cNvGrpSpPr/>
          <p:nvPr/>
        </p:nvGrpSpPr>
        <p:grpSpPr>
          <a:xfrm>
            <a:off x="2004841" y="3611047"/>
            <a:ext cx="354311" cy="355909"/>
            <a:chOff x="-49764975" y="3551225"/>
            <a:chExt cx="299300" cy="300650"/>
          </a:xfrm>
        </p:grpSpPr>
        <p:sp>
          <p:nvSpPr>
            <p:cNvPr id="326" name="Google Shape;326;p44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44"/>
          <p:cNvSpPr txBox="1"/>
          <p:nvPr>
            <p:ph idx="4294967295" type="ctrTitle"/>
          </p:nvPr>
        </p:nvSpPr>
        <p:spPr>
          <a:xfrm>
            <a:off x="1016350" y="4151575"/>
            <a:ext cx="2331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Use slicing window and generate weight for each fund in each period</a:t>
            </a:r>
            <a:endParaRPr sz="1200"/>
          </a:p>
        </p:txBody>
      </p:sp>
      <p:cxnSp>
        <p:nvCxnSpPr>
          <p:cNvPr id="338" name="Google Shape;338;p44"/>
          <p:cNvCxnSpPr>
            <a:stCxn id="324" idx="2"/>
            <a:endCxn id="300" idx="2"/>
          </p:cNvCxnSpPr>
          <p:nvPr/>
        </p:nvCxnSpPr>
        <p:spPr>
          <a:xfrm flipH="1" rot="10800000">
            <a:off x="1911400" y="2024988"/>
            <a:ext cx="600" cy="1764000"/>
          </a:xfrm>
          <a:prstGeom prst="bentConnector3">
            <a:avLst>
              <a:gd fmla="val -10367083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9" name="Google Shape;339;p44"/>
          <p:cNvCxnSpPr>
            <a:endCxn id="340" idx="2"/>
          </p:cNvCxnSpPr>
          <p:nvPr/>
        </p:nvCxnSpPr>
        <p:spPr>
          <a:xfrm>
            <a:off x="2435724" y="3788400"/>
            <a:ext cx="1688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0" name="Google Shape;340;p44"/>
          <p:cNvSpPr/>
          <p:nvPr/>
        </p:nvSpPr>
        <p:spPr>
          <a:xfrm>
            <a:off x="4124424" y="3518400"/>
            <a:ext cx="6426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44"/>
          <p:cNvGrpSpPr/>
          <p:nvPr/>
        </p:nvGrpSpPr>
        <p:grpSpPr>
          <a:xfrm>
            <a:off x="4267629" y="3611167"/>
            <a:ext cx="356176" cy="355051"/>
            <a:chOff x="-47524975" y="3569100"/>
            <a:chExt cx="300875" cy="299925"/>
          </a:xfrm>
        </p:grpSpPr>
        <p:sp>
          <p:nvSpPr>
            <p:cNvPr id="342" name="Google Shape;342;p44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44"/>
          <p:cNvSpPr txBox="1"/>
          <p:nvPr>
            <p:ph idx="4294967295" type="ctrTitle"/>
          </p:nvPr>
        </p:nvSpPr>
        <p:spPr>
          <a:xfrm>
            <a:off x="3405399" y="4151575"/>
            <a:ext cx="22059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Analyse the monthly return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by applying the weightings  for a month</a:t>
            </a:r>
            <a:endParaRPr sz="1200"/>
          </a:p>
        </p:txBody>
      </p:sp>
      <p:cxnSp>
        <p:nvCxnSpPr>
          <p:cNvPr id="348" name="Google Shape;348;p44"/>
          <p:cNvCxnSpPr>
            <a:stCxn id="340" idx="6"/>
            <a:endCxn id="349" idx="2"/>
          </p:cNvCxnSpPr>
          <p:nvPr/>
        </p:nvCxnSpPr>
        <p:spPr>
          <a:xfrm flipH="1" rot="10800000">
            <a:off x="4767024" y="1419900"/>
            <a:ext cx="2051400" cy="23691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9" name="Google Shape;349;p44"/>
          <p:cNvSpPr/>
          <p:nvPr/>
        </p:nvSpPr>
        <p:spPr>
          <a:xfrm>
            <a:off x="6818449" y="1149425"/>
            <a:ext cx="6426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44"/>
          <p:cNvGrpSpPr/>
          <p:nvPr/>
        </p:nvGrpSpPr>
        <p:grpSpPr>
          <a:xfrm>
            <a:off x="6953848" y="1235037"/>
            <a:ext cx="371814" cy="369974"/>
            <a:chOff x="-41893475" y="3584850"/>
            <a:chExt cx="318225" cy="316650"/>
          </a:xfrm>
        </p:grpSpPr>
        <p:sp>
          <p:nvSpPr>
            <p:cNvPr id="351" name="Google Shape;351;p44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4"/>
          <p:cNvSpPr txBox="1"/>
          <p:nvPr>
            <p:ph idx="4294967295" type="ctrTitle"/>
          </p:nvPr>
        </p:nvSpPr>
        <p:spPr>
          <a:xfrm>
            <a:off x="5974100" y="1767575"/>
            <a:ext cx="23313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Label the weightings with 0: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Monthly return </a:t>
            </a:r>
            <a:r>
              <a:rPr lang="zh-TW" sz="1200">
                <a:solidFill>
                  <a:schemeClr val="dk1"/>
                </a:solidFill>
              </a:rPr>
              <a:t>l</a:t>
            </a:r>
            <a:r>
              <a:rPr lang="zh-TW" sz="1200">
                <a:solidFill>
                  <a:schemeClr val="dk1"/>
                </a:solidFill>
              </a:rPr>
              <a:t>ower </a:t>
            </a:r>
            <a:r>
              <a:rPr lang="zh-TW" sz="1200"/>
              <a:t>than 6 month HSI average return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Higher period volatility than HSI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>
                <a:solidFill>
                  <a:schemeClr val="dk1"/>
                </a:solidFill>
              </a:rPr>
              <a:t>Label the weightings with 1: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TW" sz="1200">
                <a:solidFill>
                  <a:schemeClr val="dk1"/>
                </a:solidFill>
              </a:rPr>
              <a:t>Monthly return higher than 6 month HSI average return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TW" sz="1200">
                <a:solidFill>
                  <a:schemeClr val="dk1"/>
                </a:solidFill>
              </a:rPr>
              <a:t>Lower period volatility than HSI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2750" y="0"/>
            <a:ext cx="7559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>
            <p:ph idx="4294967295" type="ctrTitle"/>
          </p:nvPr>
        </p:nvSpPr>
        <p:spPr>
          <a:xfrm>
            <a:off x="1952650" y="111400"/>
            <a:ext cx="2195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LightGBM Model</a:t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With GridSearch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With Cross validation</a:t>
            </a:r>
            <a:endParaRPr sz="1200"/>
          </a:p>
        </p:txBody>
      </p:sp>
      <p:sp>
        <p:nvSpPr>
          <p:cNvPr id="362" name="Google Shape;362;p45"/>
          <p:cNvSpPr txBox="1"/>
          <p:nvPr>
            <p:ph idx="4294967295" type="ctrTitle"/>
          </p:nvPr>
        </p:nvSpPr>
        <p:spPr>
          <a:xfrm>
            <a:off x="112125" y="378726"/>
            <a:ext cx="23313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Weightings with label</a:t>
            </a:r>
            <a:endParaRPr sz="1200"/>
          </a:p>
        </p:txBody>
      </p:sp>
      <p:sp>
        <p:nvSpPr>
          <p:cNvPr id="363" name="Google Shape;363;p45"/>
          <p:cNvSpPr txBox="1"/>
          <p:nvPr>
            <p:ph idx="4294967295" type="ctrTitle"/>
          </p:nvPr>
        </p:nvSpPr>
        <p:spPr>
          <a:xfrm>
            <a:off x="4157650" y="1436849"/>
            <a:ext cx="29901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Enter the test stage with trained model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TW" sz="1200"/>
              <a:t>Input the weightings generated for specific period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4" name="Google Shape;364;p45"/>
          <p:cNvSpPr/>
          <p:nvPr/>
        </p:nvSpPr>
        <p:spPr>
          <a:xfrm>
            <a:off x="822750" y="830825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2779738" y="830813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4881663" y="831113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967675" y="975752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45"/>
          <p:cNvGrpSpPr/>
          <p:nvPr/>
        </p:nvGrpSpPr>
        <p:grpSpPr>
          <a:xfrm>
            <a:off x="5026574" y="976660"/>
            <a:ext cx="249489" cy="250119"/>
            <a:chOff x="-61784125" y="3377700"/>
            <a:chExt cx="316650" cy="317450"/>
          </a:xfrm>
        </p:grpSpPr>
        <p:sp>
          <p:nvSpPr>
            <p:cNvPr id="369" name="Google Shape;369;p45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6" name="Google Shape;376;p45"/>
          <p:cNvCxnSpPr>
            <a:stCxn id="364" idx="6"/>
            <a:endCxn id="365" idx="2"/>
          </p:cNvCxnSpPr>
          <p:nvPr/>
        </p:nvCxnSpPr>
        <p:spPr>
          <a:xfrm>
            <a:off x="1363950" y="1101425"/>
            <a:ext cx="14157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5"/>
          <p:cNvCxnSpPr>
            <a:stCxn id="365" idx="6"/>
            <a:endCxn id="366" idx="2"/>
          </p:cNvCxnSpPr>
          <p:nvPr/>
        </p:nvCxnSpPr>
        <p:spPr>
          <a:xfrm>
            <a:off x="3320938" y="1101413"/>
            <a:ext cx="15606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78" name="Google Shape;378;p45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Fund selection System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1547900" y="1372025"/>
            <a:ext cx="20334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zh-TW" sz="1600">
                <a:latin typeface="Lato Light"/>
                <a:ea typeface="Lato Light"/>
                <a:cs typeface="Lato Light"/>
                <a:sym typeface="Lato Light"/>
              </a:rPr>
              <a:t>Learn what </a:t>
            </a:r>
            <a:r>
              <a:rPr lang="zh-TW" sz="1600">
                <a:latin typeface="Lato Light"/>
                <a:ea typeface="Lato Light"/>
                <a:cs typeface="Lato Light"/>
                <a:sym typeface="Lato Light"/>
              </a:rPr>
              <a:t>factors</a:t>
            </a:r>
            <a:r>
              <a:rPr lang="zh-TW" sz="1600">
                <a:latin typeface="Lato Light"/>
                <a:ea typeface="Lato Light"/>
                <a:cs typeface="Lato Light"/>
                <a:sym typeface="Lato Light"/>
              </a:rPr>
              <a:t> make the weightings good</a:t>
            </a:r>
            <a:r>
              <a:rPr lang="zh-TW" sz="1600">
                <a:latin typeface="Lato Light"/>
                <a:ea typeface="Lato Light"/>
                <a:cs typeface="Lato Light"/>
                <a:sym typeface="Lato Light"/>
              </a:rPr>
              <a:t> -&gt; 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Lato Light"/>
                <a:ea typeface="Lato Light"/>
                <a:cs typeface="Lato Light"/>
                <a:sym typeface="Lato Light"/>
              </a:rPr>
              <a:t>those with Label 1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81" name="Google Shape;381;p45"/>
          <p:cNvGrpSpPr/>
          <p:nvPr/>
        </p:nvGrpSpPr>
        <p:grpSpPr>
          <a:xfrm>
            <a:off x="2863936" y="915968"/>
            <a:ext cx="372749" cy="370909"/>
            <a:chOff x="-42994575" y="3950300"/>
            <a:chExt cx="319025" cy="317450"/>
          </a:xfrm>
        </p:grpSpPr>
        <p:sp>
          <p:nvSpPr>
            <p:cNvPr id="382" name="Google Shape;382;p45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45"/>
          <p:cNvSpPr/>
          <p:nvPr/>
        </p:nvSpPr>
        <p:spPr>
          <a:xfrm>
            <a:off x="4820938" y="30777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45"/>
          <p:cNvCxnSpPr>
            <a:stCxn id="385" idx="2"/>
            <a:endCxn id="365" idx="6"/>
          </p:cNvCxnSpPr>
          <p:nvPr/>
        </p:nvCxnSpPr>
        <p:spPr>
          <a:xfrm rot="10800000">
            <a:off x="3320938" y="1101388"/>
            <a:ext cx="1500000" cy="2247000"/>
          </a:xfrm>
          <a:prstGeom prst="bentConnector3">
            <a:avLst>
              <a:gd fmla="val 97691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87" name="Google Shape;387;p45"/>
          <p:cNvSpPr txBox="1"/>
          <p:nvPr>
            <p:ph idx="4294967295" type="ctrTitle"/>
          </p:nvPr>
        </p:nvSpPr>
        <p:spPr>
          <a:xfrm>
            <a:off x="4157500" y="3725500"/>
            <a:ext cx="20334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Filtered weightings with predicted label of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88" name="Google Shape;388;p45"/>
          <p:cNvGrpSpPr/>
          <p:nvPr/>
        </p:nvGrpSpPr>
        <p:grpSpPr>
          <a:xfrm>
            <a:off x="4910912" y="3171997"/>
            <a:ext cx="361292" cy="352803"/>
            <a:chOff x="-28463700" y="3914875"/>
            <a:chExt cx="303275" cy="296150"/>
          </a:xfrm>
        </p:grpSpPr>
        <p:sp>
          <p:nvSpPr>
            <p:cNvPr id="389" name="Google Shape;389;p45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45"/>
          <p:cNvSpPr/>
          <p:nvPr/>
        </p:nvSpPr>
        <p:spPr>
          <a:xfrm>
            <a:off x="6953963" y="30777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45"/>
          <p:cNvCxnSpPr>
            <a:endCxn id="391" idx="2"/>
          </p:cNvCxnSpPr>
          <p:nvPr/>
        </p:nvCxnSpPr>
        <p:spPr>
          <a:xfrm>
            <a:off x="5332763" y="3347788"/>
            <a:ext cx="1621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p45"/>
          <p:cNvSpPr txBox="1"/>
          <p:nvPr>
            <p:ph idx="4294967295" type="ctrTitle"/>
          </p:nvPr>
        </p:nvSpPr>
        <p:spPr>
          <a:xfrm>
            <a:off x="6131850" y="3725500"/>
            <a:ext cx="20334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Select the weighting produces highest average selected period return</a:t>
            </a:r>
            <a:endParaRPr sz="1200"/>
          </a:p>
        </p:txBody>
      </p:sp>
      <p:grpSp>
        <p:nvGrpSpPr>
          <p:cNvPr id="394" name="Google Shape;394;p45"/>
          <p:cNvGrpSpPr/>
          <p:nvPr/>
        </p:nvGrpSpPr>
        <p:grpSpPr>
          <a:xfrm>
            <a:off x="7047701" y="3182474"/>
            <a:ext cx="353757" cy="331241"/>
            <a:chOff x="-25834600" y="3564375"/>
            <a:chExt cx="296950" cy="278050"/>
          </a:xfrm>
        </p:grpSpPr>
        <p:sp>
          <p:nvSpPr>
            <p:cNvPr id="395" name="Google Shape;395;p45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2750" y="0"/>
            <a:ext cx="7559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Simple system process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10" name="Google Shape;410;p46"/>
          <p:cNvSpPr txBox="1"/>
          <p:nvPr>
            <p:ph idx="4294967295" type="ctrTitle"/>
          </p:nvPr>
        </p:nvSpPr>
        <p:spPr>
          <a:xfrm>
            <a:off x="2760850" y="2053525"/>
            <a:ext cx="2108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Model: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Filter good weightings</a:t>
            </a:r>
            <a:endParaRPr sz="1400"/>
          </a:p>
        </p:txBody>
      </p:sp>
      <p:sp>
        <p:nvSpPr>
          <p:cNvPr id="411" name="Google Shape;411;p46"/>
          <p:cNvSpPr txBox="1"/>
          <p:nvPr>
            <p:ph idx="4294967295" type="ctrTitle"/>
          </p:nvPr>
        </p:nvSpPr>
        <p:spPr>
          <a:xfrm>
            <a:off x="652575" y="2053526"/>
            <a:ext cx="23313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Input: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Weightings for period</a:t>
            </a:r>
            <a:endParaRPr sz="1400"/>
          </a:p>
        </p:txBody>
      </p:sp>
      <p:sp>
        <p:nvSpPr>
          <p:cNvPr id="412" name="Google Shape;412;p46"/>
          <p:cNvSpPr txBox="1"/>
          <p:nvPr>
            <p:ph idx="4294967295" type="ctrTitle"/>
          </p:nvPr>
        </p:nvSpPr>
        <p:spPr>
          <a:xfrm>
            <a:off x="5202614" y="2053523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Good weighting</a:t>
            </a:r>
            <a:endParaRPr sz="1300"/>
          </a:p>
        </p:txBody>
      </p:sp>
      <p:sp>
        <p:nvSpPr>
          <p:cNvPr id="413" name="Google Shape;413;p46"/>
          <p:cNvSpPr/>
          <p:nvPr/>
        </p:nvSpPr>
        <p:spPr>
          <a:xfrm>
            <a:off x="1475325" y="1447500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3432313" y="14474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1620250" y="1592427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6"/>
          <p:cNvGrpSpPr/>
          <p:nvPr/>
        </p:nvGrpSpPr>
        <p:grpSpPr>
          <a:xfrm>
            <a:off x="3577542" y="1593362"/>
            <a:ext cx="250729" cy="249489"/>
            <a:chOff x="-62151950" y="4111775"/>
            <a:chExt cx="318225" cy="316650"/>
          </a:xfrm>
        </p:grpSpPr>
        <p:sp>
          <p:nvSpPr>
            <p:cNvPr id="417" name="Google Shape;417;p46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1" name="Google Shape;421;p46"/>
          <p:cNvCxnSpPr>
            <a:stCxn id="413" idx="6"/>
            <a:endCxn id="414" idx="2"/>
          </p:cNvCxnSpPr>
          <p:nvPr/>
        </p:nvCxnSpPr>
        <p:spPr>
          <a:xfrm>
            <a:off x="2016525" y="1718100"/>
            <a:ext cx="14157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2" name="Google Shape;422;p46"/>
          <p:cNvCxnSpPr>
            <a:stCxn id="414" idx="6"/>
          </p:cNvCxnSpPr>
          <p:nvPr/>
        </p:nvCxnSpPr>
        <p:spPr>
          <a:xfrm>
            <a:off x="3973513" y="1718088"/>
            <a:ext cx="1560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3" name="Google Shape;423;p46"/>
          <p:cNvSpPr/>
          <p:nvPr/>
        </p:nvSpPr>
        <p:spPr>
          <a:xfrm>
            <a:off x="5534250" y="14477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5534250" y="30157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46"/>
          <p:cNvCxnSpPr>
            <a:endCxn id="424" idx="6"/>
          </p:cNvCxnSpPr>
          <p:nvPr/>
        </p:nvCxnSpPr>
        <p:spPr>
          <a:xfrm flipH="1" rot="-5400000">
            <a:off x="5290950" y="2501838"/>
            <a:ext cx="1568400" cy="600"/>
          </a:xfrm>
          <a:prstGeom prst="bentConnector4">
            <a:avLst>
              <a:gd fmla="val -1410" name="adj1"/>
              <a:gd fmla="val 125075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26" name="Google Shape;426;p46"/>
          <p:cNvGrpSpPr/>
          <p:nvPr/>
        </p:nvGrpSpPr>
        <p:grpSpPr>
          <a:xfrm>
            <a:off x="5627691" y="1540447"/>
            <a:ext cx="354311" cy="355909"/>
            <a:chOff x="-49764975" y="3551225"/>
            <a:chExt cx="299300" cy="300650"/>
          </a:xfrm>
        </p:grpSpPr>
        <p:sp>
          <p:nvSpPr>
            <p:cNvPr id="427" name="Google Shape;427;p46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46"/>
          <p:cNvGrpSpPr/>
          <p:nvPr/>
        </p:nvGrpSpPr>
        <p:grpSpPr>
          <a:xfrm>
            <a:off x="5627691" y="3127122"/>
            <a:ext cx="354311" cy="355909"/>
            <a:chOff x="-49764975" y="3551225"/>
            <a:chExt cx="299300" cy="300650"/>
          </a:xfrm>
        </p:grpSpPr>
        <p:sp>
          <p:nvSpPr>
            <p:cNvPr id="439" name="Google Shape;439;p46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46"/>
          <p:cNvSpPr txBox="1"/>
          <p:nvPr>
            <p:ph idx="4294967295" type="ctrTitle"/>
          </p:nvPr>
        </p:nvSpPr>
        <p:spPr>
          <a:xfrm>
            <a:off x="5202614" y="3621473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Select weighting with highest return</a:t>
            </a:r>
            <a:endParaRPr sz="1300"/>
          </a:p>
        </p:txBody>
      </p:sp>
      <p:sp>
        <p:nvSpPr>
          <p:cNvPr id="451" name="Google Shape;451;p46"/>
          <p:cNvSpPr/>
          <p:nvPr/>
        </p:nvSpPr>
        <p:spPr>
          <a:xfrm>
            <a:off x="3432288" y="3034463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46"/>
          <p:cNvGrpSpPr/>
          <p:nvPr/>
        </p:nvGrpSpPr>
        <p:grpSpPr>
          <a:xfrm>
            <a:off x="3577199" y="3180010"/>
            <a:ext cx="249489" cy="250119"/>
            <a:chOff x="-61784125" y="3377700"/>
            <a:chExt cx="316650" cy="317450"/>
          </a:xfrm>
        </p:grpSpPr>
        <p:sp>
          <p:nvSpPr>
            <p:cNvPr id="453" name="Google Shape;453;p46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-61763664" y="3560452"/>
              <a:ext cx="124443" cy="82717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0" name="Google Shape;460;p46"/>
          <p:cNvCxnSpPr>
            <a:stCxn id="451" idx="6"/>
          </p:cNvCxnSpPr>
          <p:nvPr/>
        </p:nvCxnSpPr>
        <p:spPr>
          <a:xfrm>
            <a:off x="3973488" y="3305063"/>
            <a:ext cx="1607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61" name="Google Shape;461;p46"/>
          <p:cNvSpPr txBox="1"/>
          <p:nvPr>
            <p:ph idx="4294967295" type="ctrTitle"/>
          </p:nvPr>
        </p:nvSpPr>
        <p:spPr>
          <a:xfrm>
            <a:off x="2983876" y="3621473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Apply weighting for fund selection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13" y="1155799"/>
            <a:ext cx="5820723" cy="28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7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Model display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6124550" y="1247325"/>
            <a:ext cx="2760900" cy="389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Data collection &amp; construction: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web scrape &amp; other data source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Label: outperform HSI &gt;4% within the selected period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Model selection &amp; training &amp; evaluation &amp; optimization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Model: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Lightgbm classifier (Boosting)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Metrics:  (Average)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Accuracy ~60%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HP tunning: GridSearch &amp; 5 fold Crocss Validation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Weighting Generation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605263"/>
            <a:ext cx="55245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8"/>
          <p:cNvSpPr txBox="1"/>
          <p:nvPr/>
        </p:nvSpPr>
        <p:spPr>
          <a:xfrm>
            <a:off x="1233325" y="637625"/>
            <a:ext cx="4624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Random generate weighting to sample different market portfolios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Components of fund over time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00" y="1261550"/>
            <a:ext cx="7328638" cy="36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75" y="0"/>
            <a:ext cx="10321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Importance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492" name="Google Shape;492;p50"/>
          <p:cNvPicPr preferRelativeResize="0"/>
          <p:nvPr/>
        </p:nvPicPr>
        <p:blipFill rotWithShape="1">
          <a:blip r:embed="rId3">
            <a:alphaModFix/>
          </a:blip>
          <a:srcRect b="1900" l="0" r="0" t="-1900"/>
          <a:stretch/>
        </p:blipFill>
        <p:spPr>
          <a:xfrm>
            <a:off x="1427750" y="1247525"/>
            <a:ext cx="7573576" cy="36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64" y="0"/>
            <a:ext cx="1536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/>
          <p:nvPr/>
        </p:nvSpPr>
        <p:spPr>
          <a:xfrm>
            <a:off x="504550" y="168175"/>
            <a:ext cx="1709700" cy="107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1440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>
            <p:ph idx="4294967295" type="ctrTitle"/>
          </p:nvPr>
        </p:nvSpPr>
        <p:spPr>
          <a:xfrm>
            <a:off x="2116250" y="1280738"/>
            <a:ext cx="50595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Appendix: </a:t>
            </a:r>
            <a:endParaRPr sz="3200"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</a:rPr>
              <a:t>D</a:t>
            </a:r>
            <a:r>
              <a:rPr lang="zh-TW" sz="3200">
                <a:solidFill>
                  <a:schemeClr val="lt1"/>
                </a:solidFill>
              </a:rPr>
              <a:t>etails of </a:t>
            </a:r>
            <a:r>
              <a:rPr lang="zh-TW" sz="3200">
                <a:solidFill>
                  <a:srgbClr val="FFFFFF"/>
                </a:solidFill>
              </a:rPr>
              <a:t>fund with high importance in model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2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07" name="Google Shape;507;p52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Combined funds graph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00" y="1318100"/>
            <a:ext cx="5033151" cy="37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3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15" name="Google Shape;515;p53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大中華股票基金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225" y="1387675"/>
            <a:ext cx="5187301" cy="35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/>
          <p:nvPr/>
        </p:nvSpPr>
        <p:spPr>
          <a:xfrm>
            <a:off x="6023125" y="3187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"/>
          <p:cNvSpPr txBox="1"/>
          <p:nvPr>
            <p:ph type="ctrTitle"/>
          </p:nvPr>
        </p:nvSpPr>
        <p:spPr>
          <a:xfrm>
            <a:off x="6151150" y="395675"/>
            <a:ext cx="31398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Objective of the analysis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4" name="Google Shape;184;p36"/>
          <p:cNvSpPr txBox="1"/>
          <p:nvPr/>
        </p:nvSpPr>
        <p:spPr>
          <a:xfrm>
            <a:off x="388500" y="2077500"/>
            <a:ext cx="83670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latin typeface="Lato"/>
                <a:ea typeface="Lato"/>
                <a:cs typeface="Lato"/>
                <a:sym typeface="Lato"/>
              </a:rPr>
              <a:t>Find the weightings of fund that can beat the market (HSI) with reasonable risk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大中華股票基金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25" y="1218250"/>
            <a:ext cx="4013675" cy="19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000" y="1846025"/>
            <a:ext cx="3676301" cy="260066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/>
          <p:nvPr/>
        </p:nvSpPr>
        <p:spPr>
          <a:xfrm>
            <a:off x="5345100" y="3209450"/>
            <a:ext cx="3139800" cy="3222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613" y="3209450"/>
            <a:ext cx="4196291" cy="16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4"/>
          <p:cNvSpPr txBox="1"/>
          <p:nvPr/>
        </p:nvSpPr>
        <p:spPr>
          <a:xfrm>
            <a:off x="5499250" y="4656750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5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35" name="Google Shape;535;p55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香港</a:t>
            </a: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股票基金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500" y="1318100"/>
            <a:ext cx="4933023" cy="36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625" y="1470975"/>
            <a:ext cx="3716126" cy="25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6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香港股票基金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5265825" y="2810650"/>
            <a:ext cx="3297300" cy="3987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13" y="3209450"/>
            <a:ext cx="4196291" cy="16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5499250" y="4656750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48" name="Google Shape;54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25" y="1149425"/>
            <a:ext cx="3810130" cy="18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57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基金經理精選退休基金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100" y="1318100"/>
            <a:ext cx="5222776" cy="370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625" y="1470975"/>
            <a:ext cx="3716125" cy="262567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8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基金經理精選退休基金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58"/>
          <p:cNvSpPr/>
          <p:nvPr/>
        </p:nvSpPr>
        <p:spPr>
          <a:xfrm>
            <a:off x="5349925" y="2788075"/>
            <a:ext cx="3297300" cy="3987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13" y="3209450"/>
            <a:ext cx="4196291" cy="16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/>
        </p:nvSpPr>
        <p:spPr>
          <a:xfrm>
            <a:off x="5499250" y="4656750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68" name="Google Shape;5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619" y="1072475"/>
            <a:ext cx="4196274" cy="196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9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75" name="Google Shape;575;p59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綠色退休基金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25" y="1318100"/>
            <a:ext cx="4940550" cy="369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075" y="1429175"/>
            <a:ext cx="3716125" cy="26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0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0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Features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84" name="Google Shape;584;p60"/>
          <p:cNvSpPr txBox="1"/>
          <p:nvPr/>
        </p:nvSpPr>
        <p:spPr>
          <a:xfrm>
            <a:off x="1149225" y="4625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綠色退休基金</a:t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60"/>
          <p:cNvSpPr/>
          <p:nvPr/>
        </p:nvSpPr>
        <p:spPr>
          <a:xfrm>
            <a:off x="5349925" y="2788075"/>
            <a:ext cx="3297300" cy="3144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endParaRPr/>
          </a:p>
        </p:txBody>
      </p:sp>
      <p:pic>
        <p:nvPicPr>
          <p:cNvPr id="586" name="Google Shape;5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13" y="3209450"/>
            <a:ext cx="4196291" cy="16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0"/>
          <p:cNvSpPr txBox="1"/>
          <p:nvPr/>
        </p:nvSpPr>
        <p:spPr>
          <a:xfrm>
            <a:off x="5499250" y="4656750"/>
            <a:ext cx="401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source: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aia mpf prime value choice fund performance review-aug-2020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88" name="Google Shape;5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800" y="1081225"/>
            <a:ext cx="4175931" cy="20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725" y="-38096"/>
            <a:ext cx="9211726" cy="518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 txBox="1"/>
          <p:nvPr>
            <p:ph type="ctrTitle"/>
          </p:nvPr>
        </p:nvSpPr>
        <p:spPr>
          <a:xfrm>
            <a:off x="2870175" y="1422625"/>
            <a:ext cx="31794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Thank You </a:t>
            </a:r>
            <a:endParaRPr sz="3200"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&amp;</a:t>
            </a:r>
            <a:endParaRPr sz="3200"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Q&amp;A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5" y="320575"/>
            <a:ext cx="3982027" cy="28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225" y="1195424"/>
            <a:ext cx="4095226" cy="16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352" y="2890925"/>
            <a:ext cx="3721863" cy="19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770" y="3261555"/>
            <a:ext cx="945525" cy="9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/>
          <p:nvPr/>
        </p:nvSpPr>
        <p:spPr>
          <a:xfrm>
            <a:off x="4796501" y="1238739"/>
            <a:ext cx="144000" cy="144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8"/>
          <p:cNvSpPr txBox="1"/>
          <p:nvPr/>
        </p:nvSpPr>
        <p:spPr>
          <a:xfrm>
            <a:off x="5005825" y="1121301"/>
            <a:ext cx="919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 Light"/>
                <a:ea typeface="Lato Light"/>
                <a:cs typeface="Lato Light"/>
                <a:sym typeface="Lato Light"/>
              </a:rPr>
              <a:t>Our System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6151150" y="1216801"/>
            <a:ext cx="144000" cy="144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 txBox="1"/>
          <p:nvPr/>
        </p:nvSpPr>
        <p:spPr>
          <a:xfrm>
            <a:off x="6365025" y="1217900"/>
            <a:ext cx="10602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Investing in HSI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1" name="Google Shape;201;p38"/>
          <p:cNvSpPr/>
          <p:nvPr/>
        </p:nvSpPr>
        <p:spPr>
          <a:xfrm>
            <a:off x="7505801" y="1216802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8"/>
          <p:cNvSpPr txBox="1"/>
          <p:nvPr/>
        </p:nvSpPr>
        <p:spPr>
          <a:xfrm>
            <a:off x="7793800" y="1175452"/>
            <a:ext cx="106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ato Light"/>
                <a:ea typeface="Lato Light"/>
                <a:cs typeface="Lato Light"/>
                <a:sym typeface="Lato Light"/>
              </a:rPr>
              <a:t>Without Investing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302975" y="1733800"/>
            <a:ext cx="36564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Portfolio of our fund selecting system</a:t>
            </a:r>
            <a:endParaRPr b="1" sz="24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b="1" sz="24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Portfolio invested in HSI</a:t>
            </a:r>
            <a:endParaRPr b="1" sz="24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75" y="1689875"/>
            <a:ext cx="5051625" cy="28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/>
          <p:nvPr/>
        </p:nvSpPr>
        <p:spPr>
          <a:xfrm>
            <a:off x="6023125" y="3187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8"/>
          <p:cNvSpPr txBox="1"/>
          <p:nvPr>
            <p:ph type="ctrTitle"/>
          </p:nvPr>
        </p:nvSpPr>
        <p:spPr>
          <a:xfrm>
            <a:off x="6151150" y="395675"/>
            <a:ext cx="31398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Portfolio value evolution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140150" y="318725"/>
            <a:ext cx="5704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Lato"/>
                <a:ea typeface="Lato"/>
                <a:cs typeface="Lato"/>
                <a:sym typeface="Lato"/>
              </a:rPr>
              <a:t>Backtesting</a:t>
            </a:r>
            <a:r>
              <a:rPr b="1" lang="zh-TW" sz="2100">
                <a:latin typeface="Lato"/>
                <a:ea typeface="Lato"/>
                <a:cs typeface="Lato"/>
                <a:sym typeface="Lato"/>
              </a:rPr>
              <a:t> result during 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Lato"/>
                <a:ea typeface="Lato"/>
                <a:cs typeface="Lato"/>
                <a:sym typeface="Lato"/>
              </a:rPr>
              <a:t>31/10/2018 - 30/9/2020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>
            <a:off x="8091925" y="525"/>
            <a:ext cx="1091700" cy="421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39"/>
          <p:cNvGrpSpPr/>
          <p:nvPr/>
        </p:nvGrpSpPr>
        <p:grpSpPr>
          <a:xfrm>
            <a:off x="6100427" y="690338"/>
            <a:ext cx="357948" cy="272607"/>
            <a:chOff x="3271200" y="3863875"/>
            <a:chExt cx="481825" cy="366950"/>
          </a:xfrm>
        </p:grpSpPr>
        <p:sp>
          <p:nvSpPr>
            <p:cNvPr id="214" name="Google Shape;214;p39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6" name="Google Shape;216;p39"/>
          <p:cNvSpPr/>
          <p:nvPr/>
        </p:nvSpPr>
        <p:spPr>
          <a:xfrm>
            <a:off x="0" y="933000"/>
            <a:ext cx="1091700" cy="421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>
            <p:ph type="ctrTitle"/>
          </p:nvPr>
        </p:nvSpPr>
        <p:spPr>
          <a:xfrm>
            <a:off x="6100425" y="85172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</a:rPr>
              <a:t>Portfolio statistic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graphicFrame>
        <p:nvGraphicFramePr>
          <p:cNvPr id="219" name="Google Shape;219;p39"/>
          <p:cNvGraphicFramePr/>
          <p:nvPr/>
        </p:nvGraphicFramePr>
        <p:xfrm>
          <a:off x="952500" y="226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{A4A4609E-8C9D-4594-812B-F6DB900E5F24}</a:tableStyleId>
              </a:tblPr>
              <a:tblGrid>
                <a:gridCol w="2413000"/>
                <a:gridCol w="2413000"/>
                <a:gridCol w="2413000"/>
              </a:tblGrid>
              <a:tr h="52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Total  period retuen (%)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9.692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-15.580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7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Total period standard </a:t>
                      </a:r>
                      <a:r>
                        <a:rPr lang="zh-TW" sz="13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deviation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4.436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0.058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2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Annulised return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4.736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-8.12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Annulised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standard </a:t>
                      </a:r>
                      <a:r>
                        <a:rPr lang="zh-TW" sz="13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deviation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1.132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0.788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0" name="Google Shape;220;p39"/>
          <p:cNvSpPr txBox="1"/>
          <p:nvPr/>
        </p:nvSpPr>
        <p:spPr>
          <a:xfrm>
            <a:off x="2845500" y="1310725"/>
            <a:ext cx="3158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System Selected Portfolio</a:t>
            </a:r>
            <a:endParaRPr b="1" sz="23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5464550" y="1554000"/>
            <a:ext cx="3158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HSI</a:t>
            </a:r>
            <a:endParaRPr b="1" sz="23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140150" y="318725"/>
            <a:ext cx="5704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Lato"/>
                <a:ea typeface="Lato"/>
                <a:cs typeface="Lato"/>
                <a:sym typeface="Lato"/>
              </a:rPr>
              <a:t>Backtesting result during 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Lato"/>
                <a:ea typeface="Lato"/>
                <a:cs typeface="Lato"/>
                <a:sym typeface="Lato"/>
              </a:rPr>
              <a:t>31/10/2018 - 30/9/2020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>
            <a:off x="8091925" y="525"/>
            <a:ext cx="1091700" cy="421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0" y="933000"/>
            <a:ext cx="1091700" cy="421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2750" y="0"/>
            <a:ext cx="75592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40"/>
          <p:cNvGrpSpPr/>
          <p:nvPr/>
        </p:nvGrpSpPr>
        <p:grpSpPr>
          <a:xfrm>
            <a:off x="6100427" y="690338"/>
            <a:ext cx="357948" cy="272607"/>
            <a:chOff x="3271200" y="3863875"/>
            <a:chExt cx="481825" cy="366950"/>
          </a:xfrm>
        </p:grpSpPr>
        <p:sp>
          <p:nvSpPr>
            <p:cNvPr id="231" name="Google Shape;231;p4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3" name="Google Shape;233;p40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Background info of the model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862386" y="536525"/>
            <a:ext cx="4925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Available fund provided by AIA</a:t>
            </a:r>
            <a:endParaRPr b="1" sz="21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B6B00"/>
                </a:solidFill>
                <a:latin typeface="Lato"/>
                <a:ea typeface="Lato"/>
                <a:cs typeface="Lato"/>
                <a:sym typeface="Lato"/>
              </a:rPr>
              <a:t>Total 24 funds</a:t>
            </a:r>
            <a:endParaRPr b="1" sz="2100">
              <a:solidFill>
                <a:srgbClr val="FB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1091700" y="1829550"/>
            <a:ext cx="22125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65歲後基金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大中華股票基金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中港動態資產配置基金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中港基金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日本股票基金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北美股票基金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全球基金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 </a:t>
            </a:r>
            <a:r>
              <a:rPr lang="zh-TW" sz="1550"/>
              <a:t>均</a:t>
            </a:r>
            <a:r>
              <a:rPr lang="zh-TW" sz="1550"/>
              <a:t>衡組合</a:t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3509700" y="1829550"/>
            <a:ext cx="24945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亞洲股票基金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亞洲債券基金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亞歐基金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美洲基金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香港股票基金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核心累積基金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chemeClr val="dk1"/>
                </a:solidFill>
              </a:rPr>
              <a:t> 基金經理精選退休基金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強積金保守基金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5942375" y="1727850"/>
            <a:ext cx="28029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富達增長基金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富達穩定資本基金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富達穩定增長基金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綠色退休基金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增長組合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歐洲股票基金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環球債券基金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chemeClr val="dk1"/>
                </a:solidFill>
              </a:rPr>
              <a:t> 穩定資本組合</a:t>
            </a:r>
            <a:endParaRPr sz="1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/>
          <p:nvPr/>
        </p:nvSpPr>
        <p:spPr>
          <a:xfrm>
            <a:off x="485675" y="104942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/>
          <p:nvPr/>
        </p:nvSpPr>
        <p:spPr>
          <a:xfrm>
            <a:off x="3195075" y="348162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>
            <p:ph idx="2" type="ctrTitle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Background</a:t>
            </a:r>
            <a:endParaRPr sz="1500"/>
          </a:p>
        </p:txBody>
      </p:sp>
      <p:sp>
        <p:nvSpPr>
          <p:cNvPr id="246" name="Google Shape;246;p41"/>
          <p:cNvSpPr txBox="1"/>
          <p:nvPr>
            <p:ph idx="1" type="subTitle"/>
          </p:nvPr>
        </p:nvSpPr>
        <p:spPr>
          <a:xfrm>
            <a:off x="5255450" y="1687950"/>
            <a:ext cx="29433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Will contribute fixed amount per month to his/her MPF account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In the backtesting example, assuming HKD2000/month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Willing to rebalance his/her </a:t>
            </a:r>
            <a:r>
              <a:rPr lang="zh-TW" sz="1500"/>
              <a:t>portfolio</a:t>
            </a:r>
            <a:r>
              <a:rPr lang="zh-TW" sz="1500"/>
              <a:t> each month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Aggressively get capital growth with a relatively safe asset allocation</a:t>
            </a:r>
            <a:endParaRPr sz="1500"/>
          </a:p>
        </p:txBody>
      </p:sp>
      <p:sp>
        <p:nvSpPr>
          <p:cNvPr id="247" name="Google Shape;247;p41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>
            <p:ph idx="15" type="ctrTitle"/>
          </p:nvPr>
        </p:nvSpPr>
        <p:spPr>
          <a:xfrm>
            <a:off x="4984400" y="616800"/>
            <a:ext cx="31398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Risk profile of user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5" y="1342250"/>
            <a:ext cx="3171695" cy="2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/>
          <p:nvPr/>
        </p:nvSpPr>
        <p:spPr>
          <a:xfrm>
            <a:off x="485675" y="104942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3195075" y="348162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5" type="ctrTitle"/>
          </p:nvPr>
        </p:nvSpPr>
        <p:spPr>
          <a:xfrm>
            <a:off x="4984400" y="616800"/>
            <a:ext cx="31398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Risk profile of user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5" y="1342250"/>
            <a:ext cx="3171695" cy="2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idx="4" type="ctrTitle"/>
          </p:nvPr>
        </p:nvSpPr>
        <p:spPr>
          <a:xfrm>
            <a:off x="4279500" y="1072485"/>
            <a:ext cx="28299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Proposed r</a:t>
            </a:r>
            <a:r>
              <a:rPr lang="zh-TW" sz="1500"/>
              <a:t>equirement:</a:t>
            </a:r>
            <a:endParaRPr sz="1500"/>
          </a:p>
        </p:txBody>
      </p:sp>
      <p:graphicFrame>
        <p:nvGraphicFramePr>
          <p:cNvPr id="260" name="Google Shape;260;p42"/>
          <p:cNvGraphicFramePr/>
          <p:nvPr/>
        </p:nvGraphicFramePr>
        <p:xfrm>
          <a:off x="4279500" y="184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{A4A4609E-8C9D-4594-812B-F6DB900E5F24}</a:tableStyleId>
              </a:tblPr>
              <a:tblGrid>
                <a:gridCol w="2383200"/>
                <a:gridCol w="2383200"/>
              </a:tblGrid>
              <a:tr h="4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Investment Taget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Get large capital growth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Risk Aversion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Low - Medium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Target Return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&gt; HSI annulised return than 4%</a:t>
                      </a:r>
                      <a:endParaRPr>
                        <a:highlight>
                          <a:srgbClr val="FFE599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6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Volitility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&lt; HSI annulised volitility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2750" y="0"/>
            <a:ext cx="7559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>
            <p:ph idx="4294967295" type="ctrTitle"/>
          </p:nvPr>
        </p:nvSpPr>
        <p:spPr>
          <a:xfrm>
            <a:off x="2376450" y="1072475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67" name="Google Shape;267;p43"/>
          <p:cNvSpPr txBox="1"/>
          <p:nvPr>
            <p:ph idx="4294967295" type="ctrTitle"/>
          </p:nvPr>
        </p:nvSpPr>
        <p:spPr>
          <a:xfrm>
            <a:off x="260150" y="1072476"/>
            <a:ext cx="23313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Websites of the MPF schemes/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Other sourses</a:t>
            </a:r>
            <a:endParaRPr sz="1200"/>
          </a:p>
        </p:txBody>
      </p:sp>
      <p:sp>
        <p:nvSpPr>
          <p:cNvPr id="268" name="Google Shape;268;p43"/>
          <p:cNvSpPr txBox="1"/>
          <p:nvPr>
            <p:ph idx="4294967295" type="ctrTitle"/>
          </p:nvPr>
        </p:nvSpPr>
        <p:spPr>
          <a:xfrm>
            <a:off x="4417789" y="1072473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Get the monthly return from data</a:t>
            </a:r>
            <a:endParaRPr sz="1200"/>
          </a:p>
        </p:txBody>
      </p:sp>
      <p:sp>
        <p:nvSpPr>
          <p:cNvPr id="269" name="Google Shape;269;p43"/>
          <p:cNvSpPr/>
          <p:nvPr/>
        </p:nvSpPr>
        <p:spPr>
          <a:xfrm>
            <a:off x="1082900" y="466450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3039888" y="4664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5141813" y="4667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/>
          <p:nvPr/>
        </p:nvSpPr>
        <p:spPr>
          <a:xfrm>
            <a:off x="1227825" y="611377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43"/>
          <p:cNvGrpSpPr/>
          <p:nvPr/>
        </p:nvGrpSpPr>
        <p:grpSpPr>
          <a:xfrm>
            <a:off x="3185117" y="612312"/>
            <a:ext cx="250729" cy="249489"/>
            <a:chOff x="-62151950" y="4111775"/>
            <a:chExt cx="318225" cy="316650"/>
          </a:xfrm>
        </p:grpSpPr>
        <p:sp>
          <p:nvSpPr>
            <p:cNvPr id="274" name="Google Shape;274;p43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3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3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43"/>
          <p:cNvGrpSpPr/>
          <p:nvPr/>
        </p:nvGrpSpPr>
        <p:grpSpPr>
          <a:xfrm>
            <a:off x="5286724" y="612285"/>
            <a:ext cx="249489" cy="250119"/>
            <a:chOff x="-61784125" y="3377700"/>
            <a:chExt cx="316650" cy="317450"/>
          </a:xfrm>
        </p:grpSpPr>
        <p:sp>
          <p:nvSpPr>
            <p:cNvPr id="279" name="Google Shape;279;p43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6" name="Google Shape;286;p43"/>
          <p:cNvCxnSpPr>
            <a:stCxn id="269" idx="6"/>
            <a:endCxn id="270" idx="2"/>
          </p:cNvCxnSpPr>
          <p:nvPr/>
        </p:nvCxnSpPr>
        <p:spPr>
          <a:xfrm>
            <a:off x="1624100" y="737050"/>
            <a:ext cx="14157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43"/>
          <p:cNvCxnSpPr>
            <a:stCxn id="270" idx="6"/>
            <a:endCxn id="271" idx="2"/>
          </p:cNvCxnSpPr>
          <p:nvPr/>
        </p:nvCxnSpPr>
        <p:spPr>
          <a:xfrm>
            <a:off x="3581088" y="737038"/>
            <a:ext cx="15606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43"/>
          <p:cNvSpPr/>
          <p:nvPr/>
        </p:nvSpPr>
        <p:spPr>
          <a:xfrm>
            <a:off x="6004200" y="536525"/>
            <a:ext cx="3139800" cy="6129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>
            <p:ph type="ctrTitle"/>
          </p:nvPr>
        </p:nvSpPr>
        <p:spPr>
          <a:xfrm>
            <a:off x="6004200" y="613475"/>
            <a:ext cx="3179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</a:rPr>
              <a:t>Fund selection System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2591450" y="1319050"/>
            <a:ext cx="15711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From 2000-12-01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 Light"/>
                <a:ea typeface="Lato Light"/>
                <a:cs typeface="Lato Light"/>
                <a:sym typeface="Lato Light"/>
              </a:rPr>
              <a:t>to 2020-10-22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1499838" y="2796000"/>
            <a:ext cx="3621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Lato"/>
                <a:ea typeface="Lato"/>
                <a:cs typeface="Lato"/>
                <a:sym typeface="Lato"/>
              </a:rPr>
              <a:t>Distribution of funds monthly return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b="1" lang="zh-TW" sz="1600">
                <a:latin typeface="Lato"/>
                <a:ea typeface="Lato"/>
                <a:cs typeface="Lato"/>
                <a:sym typeface="Lato"/>
              </a:rPr>
              <a:t>Some funds have more positive return obviously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725" y="1470575"/>
            <a:ext cx="3704874" cy="360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6B00"/>
      </a:accent1>
      <a:accent2>
        <a:srgbClr val="B74F02"/>
      </a:accent2>
      <a:accent3>
        <a:srgbClr val="FB9B54"/>
      </a:accent3>
      <a:accent4>
        <a:srgbClr val="F3F3F3"/>
      </a:accent4>
      <a:accent5>
        <a:srgbClr val="CCCCCC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